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0" r:id="rId2"/>
  </p:sldIdLst>
  <p:sldSz cx="30279975" cy="21388388"/>
  <p:notesSz cx="10020300" cy="14449425"/>
  <p:defaultTextStyle>
    <a:defPPr>
      <a:defRPr lang="en-US"/>
    </a:defPPr>
    <a:lvl1pPr marL="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7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4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21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8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35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42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49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562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737">
          <p15:clr>
            <a:srgbClr val="A4A3A4"/>
          </p15:clr>
        </p15:guide>
        <p15:guide id="2" pos="95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CC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85" autoAdjust="0"/>
  </p:normalViewPr>
  <p:slideViewPr>
    <p:cSldViewPr snapToGrid="0" snapToObjects="1">
      <p:cViewPr>
        <p:scale>
          <a:sx n="33" d="100"/>
          <a:sy n="33" d="100"/>
        </p:scale>
        <p:origin x="-72" y="228"/>
      </p:cViewPr>
      <p:guideLst>
        <p:guide orient="horz" pos="6737"/>
        <p:guide pos="95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42131" cy="722471"/>
          </a:xfrm>
          <a:prstGeom prst="rect">
            <a:avLst/>
          </a:prstGeom>
        </p:spPr>
        <p:txBody>
          <a:bodyPr vert="horz" lIns="133645" tIns="66823" rIns="133645" bIns="66823" rtlCol="0"/>
          <a:lstStyle>
            <a:lvl1pPr algn="l">
              <a:defRPr sz="18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75852" y="0"/>
            <a:ext cx="4342131" cy="722471"/>
          </a:xfrm>
          <a:prstGeom prst="rect">
            <a:avLst/>
          </a:prstGeom>
        </p:spPr>
        <p:txBody>
          <a:bodyPr vert="horz" lIns="133645" tIns="66823" rIns="133645" bIns="66823" rtlCol="0"/>
          <a:lstStyle>
            <a:lvl1pPr algn="r">
              <a:defRPr sz="1800"/>
            </a:lvl1pPr>
          </a:lstStyle>
          <a:p>
            <a:fld id="{0DA30A1C-C951-4428-A134-5DE9DBE50476}" type="datetimeFigureOut">
              <a:rPr lang="zh-TW" altLang="en-US" smtClean="0"/>
              <a:pPr/>
              <a:t>2018/9/21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1084263"/>
            <a:ext cx="7670800" cy="5418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645" tIns="66823" rIns="133645" bIns="6682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1002032" y="6863477"/>
            <a:ext cx="8016240" cy="6502243"/>
          </a:xfrm>
          <a:prstGeom prst="rect">
            <a:avLst/>
          </a:prstGeom>
        </p:spPr>
        <p:txBody>
          <a:bodyPr vert="horz" lIns="133645" tIns="66823" rIns="133645" bIns="66823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13724447"/>
            <a:ext cx="4342131" cy="722471"/>
          </a:xfrm>
          <a:prstGeom prst="rect">
            <a:avLst/>
          </a:prstGeom>
        </p:spPr>
        <p:txBody>
          <a:bodyPr vert="horz" lIns="133645" tIns="66823" rIns="133645" bIns="66823" rtlCol="0" anchor="b"/>
          <a:lstStyle>
            <a:lvl1pPr algn="l">
              <a:defRPr sz="18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75852" y="13724447"/>
            <a:ext cx="4342131" cy="722471"/>
          </a:xfrm>
          <a:prstGeom prst="rect">
            <a:avLst/>
          </a:prstGeom>
        </p:spPr>
        <p:txBody>
          <a:bodyPr vert="horz" lIns="133645" tIns="66823" rIns="133645" bIns="66823" rtlCol="0" anchor="b"/>
          <a:lstStyle>
            <a:lvl1pPr algn="r">
              <a:defRPr sz="1800"/>
            </a:lvl1pPr>
          </a:lstStyle>
          <a:p>
            <a:fld id="{40C2A3DF-95FB-4630-874C-B8D01F13FD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4261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2A3DF-95FB-4630-874C-B8D01F13FD5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759587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70999" y="6644265"/>
            <a:ext cx="25737979" cy="4584641"/>
          </a:xfrm>
        </p:spPr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4541997" y="12120088"/>
            <a:ext cx="21195982" cy="54659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 smtClean="0"/>
              <a:t> 按一下以編輯母片子標題樣式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9/21/2018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360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9/21/2018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145070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952982" y="856529"/>
            <a:ext cx="6812994" cy="18249444"/>
          </a:xfrm>
        </p:spPr>
        <p:txBody>
          <a:bodyPr vert="eaVert"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513999" y="856529"/>
            <a:ext cx="19934317" cy="18249444"/>
          </a:xfrm>
        </p:spPr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9/21/2018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="" xmlns:p14="http://schemas.microsoft.com/office/powerpoint/2010/main" val="39583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9/21/2018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="" xmlns:p14="http://schemas.microsoft.com/office/powerpoint/2010/main" val="37527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91910" y="13744021"/>
            <a:ext cx="25737979" cy="4247972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91910" y="9065313"/>
            <a:ext cx="25737979" cy="4678708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7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3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4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9/21/2018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29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13999" y="4990627"/>
            <a:ext cx="13373655" cy="1411534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392321" y="4990627"/>
            <a:ext cx="13373655" cy="1411534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9/21/2018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154820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3999" y="4787634"/>
            <a:ext cx="13378914" cy="199525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13999" y="6782891"/>
            <a:ext cx="13378914" cy="1232308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5381808" y="4787634"/>
            <a:ext cx="13384170" cy="199525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5381808" y="6782891"/>
            <a:ext cx="13384170" cy="1232308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9/21/2018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="" xmlns:p14="http://schemas.microsoft.com/office/powerpoint/2010/main" val="264493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9/21/2018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="" xmlns:p14="http://schemas.microsoft.com/office/powerpoint/2010/main" val="94178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9/21/2018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881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4001" y="851574"/>
            <a:ext cx="9961903" cy="362414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38629" y="851577"/>
            <a:ext cx="16927347" cy="18254397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514001" y="4475720"/>
            <a:ext cx="9961903" cy="14630253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9/21/2018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023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35087" y="14971872"/>
            <a:ext cx="18167985" cy="176751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935087" y="1911093"/>
            <a:ext cx="18167985" cy="12833033"/>
          </a:xfrm>
        </p:spPr>
        <p:txBody>
          <a:bodyPr/>
          <a:lstStyle>
            <a:lvl1pPr marL="0" indent="0">
              <a:buNone/>
              <a:defRPr sz="10300"/>
            </a:lvl1pPr>
            <a:lvl2pPr marL="1476070" indent="0">
              <a:buNone/>
              <a:defRPr sz="9000"/>
            </a:lvl2pPr>
            <a:lvl3pPr marL="2952140" indent="0">
              <a:buNone/>
              <a:defRPr sz="7700"/>
            </a:lvl3pPr>
            <a:lvl4pPr marL="4428211" indent="0">
              <a:buNone/>
              <a:defRPr sz="6500"/>
            </a:lvl4pPr>
            <a:lvl5pPr marL="5904281" indent="0">
              <a:buNone/>
              <a:defRPr sz="6500"/>
            </a:lvl5pPr>
            <a:lvl6pPr marL="7380351" indent="0">
              <a:buNone/>
              <a:defRPr sz="6500"/>
            </a:lvl6pPr>
            <a:lvl7pPr marL="8856421" indent="0">
              <a:buNone/>
              <a:defRPr sz="6500"/>
            </a:lvl7pPr>
            <a:lvl8pPr marL="10332491" indent="0">
              <a:buNone/>
              <a:defRPr sz="6500"/>
            </a:lvl8pPr>
            <a:lvl9pPr marL="11808562" indent="0">
              <a:buNone/>
              <a:defRPr sz="65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935087" y="16739387"/>
            <a:ext cx="18167985" cy="2510163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9/21/2018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="" xmlns:p14="http://schemas.microsoft.com/office/powerpoint/2010/main" val="218222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513999" y="856528"/>
            <a:ext cx="27251978" cy="3564731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3999" y="4990627"/>
            <a:ext cx="27251978" cy="14115347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513999" y="19823868"/>
            <a:ext cx="7065327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9/21/2018</a:t>
            </a:fld>
            <a:endParaRPr lang="en-US" sz="4500" dirty="0">
              <a:solidFill>
                <a:srgbClr val="FFFF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345659" y="19823868"/>
            <a:ext cx="9588659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1700649" y="19823868"/>
            <a:ext cx="7065327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52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54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476070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53" indent="-1107053" algn="l" defTabSz="1476070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14" indent="-922544" algn="l" defTabSz="1476070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76" indent="-738035" algn="l" defTabSz="147607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246" indent="-738035" algn="l" defTabSz="1476070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316" indent="-738035" algn="l" defTabSz="1476070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5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2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9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5603" y="1797322"/>
            <a:ext cx="24074263" cy="15949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05" name="表格 70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43186919"/>
              </p:ext>
            </p:extLst>
          </p:nvPr>
        </p:nvGraphicFramePr>
        <p:xfrm>
          <a:off x="24878292" y="1797322"/>
          <a:ext cx="5016507" cy="1902336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016507"/>
              </a:tblGrid>
              <a:tr h="9370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防救災資訊</a:t>
                      </a:r>
                      <a:endParaRPr lang="zh-TW" altLang="en-US" sz="4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28152" marR="428152" marT="201867" marB="201867"/>
                </a:tc>
              </a:tr>
              <a:tr h="9370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災害通報單位</a:t>
                      </a:r>
                      <a:endParaRPr lang="zh-TW" altLang="en-US" sz="4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28152" marR="428152" marT="201867" marB="201867"/>
                </a:tc>
              </a:tr>
              <a:tr h="44318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教育部校安中心</a:t>
                      </a:r>
                      <a:endParaRPr lang="en-US" altLang="zh-TW" sz="3200" b="1" kern="1200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02-33437855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02-33437856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花蓮縣災害應變中心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03-846-2119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#6011-6020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花蓮縣教育處</a:t>
                      </a:r>
                      <a:r>
                        <a:rPr lang="en-US" altLang="zh-TW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/>
                      </a:r>
                      <a:br>
                        <a:rPr lang="en-US" altLang="zh-TW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</a:br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03-846-2860</a:t>
                      </a:r>
                    </a:p>
                  </a:txBody>
                  <a:tcPr marL="428152" marR="428152" marT="201867" marB="201867"/>
                </a:tc>
              </a:tr>
              <a:tr h="937004">
                <a:tc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40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警消醫療單位</a:t>
                      </a:r>
                      <a:endParaRPr lang="zh-TW" altLang="en-US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28152" marR="428152" marT="201867" marB="201867"/>
                </a:tc>
              </a:tr>
              <a:tr h="307899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花蓮縣警察吉安分局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03-851-4200</a:t>
                      </a:r>
                      <a:b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</a:br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吉安消防分隊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03 8522334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慈濟醫院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03-856-1825</a:t>
                      </a:r>
                    </a:p>
                  </a:txBody>
                  <a:tcPr marL="428152" marR="428152" marT="201867" marB="201867"/>
                </a:tc>
              </a:tr>
              <a:tr h="937004">
                <a:tc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40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學校災害潛勢資訊</a:t>
                      </a:r>
                      <a:endParaRPr lang="zh-TW" altLang="en-US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28152" marR="428152" marT="201867" marB="201867"/>
                </a:tc>
              </a:tr>
              <a:tr h="3078994">
                <a:tc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地震潛勢</a:t>
                      </a: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:</a:t>
                      </a:r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中</a:t>
                      </a:r>
                      <a:endParaRPr lang="en-US" altLang="zh-TW" sz="3200" b="1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algn="ctr" defTabSz="1476070" rtl="0" eaLnBrk="1" latinLnBrk="0" hangingPunct="1"/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淹水潛勢</a:t>
                      </a: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:</a:t>
                      </a:r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中</a:t>
                      </a:r>
                      <a:endParaRPr lang="en-US" altLang="zh-TW" sz="3200" b="1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algn="ctr" defTabSz="1476070" rtl="0" eaLnBrk="1" latinLnBrk="0" hangingPunct="1"/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坡地潛勢</a:t>
                      </a: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:</a:t>
                      </a:r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低</a:t>
                      </a:r>
                      <a:endParaRPr lang="en-US" altLang="zh-TW" sz="3200" b="1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algn="ctr" defTabSz="1476070" rtl="0" eaLnBrk="1" latinLnBrk="0" hangingPunct="1"/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依全國各級學校災害潛勢資訊管理系統</a:t>
                      </a: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</a:p>
                    <a:p>
                      <a:pPr marL="0" algn="ctr" defTabSz="1476070" rtl="0" eaLnBrk="1" latinLnBrk="0" hangingPunct="1"/>
                      <a:endParaRPr lang="en-US" altLang="zh-TW" sz="3200" b="1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28152" marR="428152" marT="201867" marB="201867"/>
                </a:tc>
              </a:tr>
              <a:tr h="937004">
                <a:tc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40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標示</a:t>
                      </a:r>
                    </a:p>
                  </a:txBody>
                  <a:tcPr marL="428152" marR="428152" marT="201867" marB="201867"/>
                </a:tc>
              </a:tr>
              <a:tr h="28652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建築內路線</a:t>
                      </a:r>
                      <a:endParaRPr lang="en-US" altLang="zh-TW" sz="28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endParaRPr lang="en-US" altLang="zh-TW" sz="28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2400"/>
                        </a:spcAft>
                      </a:pPr>
                      <a:endParaRPr lang="en-US" altLang="zh-TW" sz="28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建築外路線</a:t>
                      </a:r>
                    </a:p>
                  </a:txBody>
                  <a:tcPr marL="428152" marR="428152" marT="201867" marB="201867"/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362906" y="498987"/>
            <a:ext cx="29524643" cy="108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62906" y="17869711"/>
            <a:ext cx="24483850" cy="324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12074295" y="18248820"/>
            <a:ext cx="18469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968474" y="19233705"/>
            <a:ext cx="18469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17300079"/>
              </p:ext>
            </p:extLst>
          </p:nvPr>
        </p:nvGraphicFramePr>
        <p:xfrm>
          <a:off x="362906" y="17746356"/>
          <a:ext cx="24483852" cy="3467724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4080642"/>
                <a:gridCol w="4080642"/>
                <a:gridCol w="4080642"/>
                <a:gridCol w="4080642"/>
                <a:gridCol w="4080642"/>
                <a:gridCol w="4080642"/>
              </a:tblGrid>
              <a:tr h="833866">
                <a:tc rowSpan="3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800" u="none" kern="1200" baseline="0" dirty="0" smtClean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圖例</a:t>
                      </a:r>
                      <a:endParaRPr lang="zh-TW" altLang="en-US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室內避難</a:t>
                      </a:r>
                      <a:endParaRPr lang="en-US" altLang="zh-TW" sz="3200" u="none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處所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室外避難</a:t>
                      </a:r>
                      <a:endParaRPr lang="en-US" altLang="zh-TW" sz="3200" u="none" kern="1200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處所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急救站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滅火器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消防栓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7636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指揮中心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物資儲備點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救援器材</a:t>
                      </a:r>
                      <a:endParaRPr lang="en-US" altLang="zh-TW" sz="3200" u="none" kern="1200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放置點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通訊設備</a:t>
                      </a:r>
                      <a:endParaRPr lang="en-US" altLang="zh-TW" sz="3200" u="none" kern="1200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放置點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3288">
                <a:tc v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83" name="圖片 282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9540" y="19049223"/>
            <a:ext cx="837695" cy="832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圖片 283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5333" y="19046897"/>
            <a:ext cx="801220" cy="834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圖片 296"/>
          <p:cNvPicPr/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1198" y="18981583"/>
            <a:ext cx="797061" cy="899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圖片 299" descr="「指56」救護站標誌"/>
          <p:cNvPicPr/>
          <p:nvPr/>
        </p:nvPicPr>
        <p:blipFill>
          <a:blip r:embed="rId7" cstate="print"/>
          <a:srcRect l="14538" t="18182" r="28263" b="17046"/>
          <a:stretch>
            <a:fillRect/>
          </a:stretch>
        </p:blipFill>
        <p:spPr bwMode="auto">
          <a:xfrm>
            <a:off x="14642863" y="17823200"/>
            <a:ext cx="782991" cy="85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3" name="圖片 302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720920" y="17977917"/>
            <a:ext cx="1728946" cy="562547"/>
          </a:xfrm>
          <a:prstGeom prst="rect">
            <a:avLst/>
          </a:prstGeom>
          <a:noFill/>
        </p:spPr>
      </p:pic>
      <p:pic>
        <p:nvPicPr>
          <p:cNvPr id="306" name="圖片 305" descr="1021室外"/>
          <p:cNvPicPr/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3713" y="17851980"/>
            <a:ext cx="814547" cy="814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圖片 306" descr="120"/>
          <p:cNvPicPr/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289" y="17869712"/>
            <a:ext cx="794232" cy="79410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irc_mi" descr="http://www.clker.com/cliparts/b/f/3/8/1194984863413596986extincteur_yves_guillou_01.svg.med.png">
            <a:hlinkClick r:id="rId11"/>
          </p:cNvPr>
          <p:cNvPicPr/>
          <p:nvPr/>
        </p:nvPicPr>
        <p:blipFill>
          <a:blip r:embed="rId12" cstate="print"/>
          <a:srcRect l="21882" t="4630" r="23038" b="7278"/>
          <a:stretch>
            <a:fillRect/>
          </a:stretch>
        </p:blipFill>
        <p:spPr bwMode="auto">
          <a:xfrm>
            <a:off x="19097446" y="17835472"/>
            <a:ext cx="516765" cy="8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47177208"/>
              </p:ext>
            </p:extLst>
          </p:nvPr>
        </p:nvGraphicFramePr>
        <p:xfrm>
          <a:off x="375603" y="498987"/>
          <a:ext cx="29519197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05876"/>
                <a:gridCol w="4852163"/>
                <a:gridCol w="3461158"/>
              </a:tblGrid>
              <a:tr h="1080000"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花蓮縣吉安鄉太昌國小─校園防災地圖</a:t>
                      </a:r>
                      <a:r>
                        <a:rPr kumimoji="1" lang="en-US" altLang="zh-TW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(</a:t>
                      </a:r>
                      <a:r>
                        <a:rPr kumimoji="1" lang="zh-TW" altLang="en-US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地震災害</a:t>
                      </a:r>
                      <a:r>
                        <a:rPr kumimoji="1" lang="en-US" altLang="zh-TW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)</a:t>
                      </a:r>
                      <a:endParaRPr kumimoji="1" lang="zh-TW" altLang="en-US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Adobe 繁黑體 Std B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經度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東經</a:t>
                      </a:r>
                      <a:r>
                        <a:rPr lang="en-US" altLang="zh-TW" sz="28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121.565125</a:t>
                      </a:r>
                      <a:br>
                        <a:rPr lang="en-US" altLang="zh-TW" sz="28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</a:b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緯度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北緯</a:t>
                      </a:r>
                      <a:r>
                        <a:rPr lang="en-US" altLang="zh-TW" sz="28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23.995182</a:t>
                      </a:r>
                      <a:endParaRPr lang="zh-TW" altLang="en-US" sz="2800" b="1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91454" marR="91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107.09</a:t>
                      </a:r>
                      <a:r>
                        <a:rPr lang="zh-TW" altLang="en-US" sz="28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學輔處製</a:t>
                      </a:r>
                      <a:endParaRPr lang="zh-TW" altLang="en-US" sz="2800" b="1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46" name="直線箭頭接點 53"/>
          <p:cNvCxnSpPr/>
          <p:nvPr/>
        </p:nvCxnSpPr>
        <p:spPr>
          <a:xfrm>
            <a:off x="26480864" y="19126588"/>
            <a:ext cx="1772761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7" name="直線單箭頭接點 346"/>
          <p:cNvCxnSpPr/>
          <p:nvPr/>
        </p:nvCxnSpPr>
        <p:spPr>
          <a:xfrm>
            <a:off x="26480864" y="20662727"/>
            <a:ext cx="1772761" cy="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24" name="Picture 7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9840" r="17219" b="5859"/>
          <a:stretch/>
        </p:blipFill>
        <p:spPr bwMode="auto">
          <a:xfrm rot="5400000">
            <a:off x="21207737" y="3973220"/>
            <a:ext cx="1471659" cy="1554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0858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1899</TotalTime>
  <Words>119</Words>
  <Application>Microsoft Office PowerPoint</Application>
  <PresentationFormat>自訂</PresentationFormat>
  <Paragraphs>43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Peng Pon</dc:creator>
  <cp:lastModifiedBy>user</cp:lastModifiedBy>
  <cp:revision>126</cp:revision>
  <cp:lastPrinted>2015-12-23T07:03:33Z</cp:lastPrinted>
  <dcterms:created xsi:type="dcterms:W3CDTF">2015-04-19T03:13:03Z</dcterms:created>
  <dcterms:modified xsi:type="dcterms:W3CDTF">2018-09-21T08:35:11Z</dcterms:modified>
</cp:coreProperties>
</file>